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326" r:id="rId10"/>
    <p:sldId id="325" r:id="rId1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orient="horz" pos="3888">
          <p15:clr>
            <a:srgbClr val="A4A3A4"/>
          </p15:clr>
        </p15:guide>
        <p15:guide id="5" orient="horz" pos="3072">
          <p15:clr>
            <a:srgbClr val="A4A3A4"/>
          </p15:clr>
        </p15:guide>
        <p15:guide id="6" orient="horz" pos="432">
          <p15:clr>
            <a:srgbClr val="A4A3A4"/>
          </p15:clr>
        </p15:guide>
        <p15:guide id="7" orient="horz" pos="3648">
          <p15:clr>
            <a:srgbClr val="A4A3A4"/>
          </p15:clr>
        </p15:guide>
        <p15:guide id="8" pos="3839">
          <p15:clr>
            <a:srgbClr val="A4A3A4"/>
          </p15:clr>
        </p15:guide>
        <p15:guide id="9" pos="767">
          <p15:clr>
            <a:srgbClr val="A4A3A4"/>
          </p15:clr>
        </p15:guide>
        <p15:guide id="10" pos="6911">
          <p15:clr>
            <a:srgbClr val="A4A3A4"/>
          </p15:clr>
        </p15:guide>
        <p15:guide id="11" pos="5711">
          <p15:clr>
            <a:srgbClr val="A4A3A4"/>
          </p15:clr>
        </p15:guide>
        <p15:guide id="12" pos="7247">
          <p15:clr>
            <a:srgbClr val="A4A3A4"/>
          </p15:clr>
        </p15:guide>
        <p15:guide id="13" pos="3695">
          <p15:clr>
            <a:srgbClr val="A4A3A4"/>
          </p15:clr>
        </p15:guide>
        <p15:guide id="14" pos="431">
          <p15:clr>
            <a:srgbClr val="A4A3A4"/>
          </p15:clr>
        </p15:guide>
        <p15:guide id="15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86520" autoAdjust="0"/>
  </p:normalViewPr>
  <p:slideViewPr>
    <p:cSldViewPr>
      <p:cViewPr varScale="1">
        <p:scale>
          <a:sx n="106" d="100"/>
          <a:sy n="106" d="100"/>
        </p:scale>
        <p:origin x="1037" y="72"/>
      </p:cViewPr>
      <p:guideLst>
        <p:guide orient="horz" pos="2160"/>
        <p:guide orient="horz" pos="1008"/>
        <p:guide orient="horz" pos="1152"/>
        <p:guide orient="horz" pos="3888"/>
        <p:guide orient="horz" pos="3072"/>
        <p:guide orient="horz" pos="432"/>
        <p:guide orient="horz" pos="3648"/>
        <p:guide pos="3839"/>
        <p:guide pos="767"/>
        <p:guide pos="6911"/>
        <p:guide pos="5711"/>
        <p:guide pos="7247"/>
        <p:guide pos="3695"/>
        <p:guide pos="431"/>
        <p:guide pos="2879"/>
      </p:guideLst>
    </p:cSldViewPr>
  </p:slideViewPr>
  <p:notesTextViewPr>
    <p:cViewPr>
      <p:scale>
        <a:sx n="200" d="100"/>
        <a:sy n="200" d="100"/>
      </p:scale>
      <p:origin x="0" y="0"/>
    </p:cViewPr>
  </p:notesTextViewPr>
  <p:notesViewPr>
    <p:cSldViewPr>
      <p:cViewPr varScale="1">
        <p:scale>
          <a:sx n="76" d="100"/>
          <a:sy n="76" d="100"/>
        </p:scale>
        <p:origin x="2538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4/10/2025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4/10/2025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78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24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792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solidFill>
                  <a:srgbClr val="FFFFFF"/>
                </a:solidFill>
                <a:effectLst/>
                <a:latin typeface="Roboto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Term Frequency - Inverse Document Frequency</a:t>
            </a:r>
            <a:r>
              <a:rPr lang="en-US" sz="1800" kern="100" dirty="0">
                <a:solidFill>
                  <a:srgbClr val="ECECEC"/>
                </a:solidFill>
                <a:effectLst/>
                <a:highlight>
                  <a:srgbClr val="101218"/>
                </a:highlight>
                <a:latin typeface="Roboto" panose="02000000000000000000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 (TF-IDF) is a widely used statistical method in natural language processing and information retrieval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828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Accuracy Scores:</a:t>
            </a:r>
          </a:p>
          <a:p>
            <a:r>
              <a:rPr lang="en-US" dirty="0"/>
              <a:t>• Logistic Regression: ~96.3%</a:t>
            </a:r>
          </a:p>
          <a:p>
            <a:r>
              <a:rPr lang="en-US" dirty="0"/>
              <a:t>• Naive Bayes: ~95.6%</a:t>
            </a:r>
          </a:p>
          <a:p>
            <a:r>
              <a:rPr lang="en-US" dirty="0"/>
              <a:t>• Random Forest: ~97.3%</a:t>
            </a:r>
          </a:p>
          <a:p>
            <a:r>
              <a:rPr lang="en-US" dirty="0"/>
              <a:t>• </a:t>
            </a:r>
            <a:r>
              <a:rPr lang="en-US" dirty="0" err="1"/>
              <a:t>XGBoost</a:t>
            </a:r>
            <a:r>
              <a:rPr lang="en-US" dirty="0"/>
              <a:t>: ~95.9%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82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8710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473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41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16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>
            <a:spLocks noEditPoints="1"/>
          </p:cNvSpPr>
          <p:nvPr/>
        </p:nvSpPr>
        <p:spPr bwMode="auto">
          <a:xfrm>
            <a:off x="-4763" y="285750"/>
            <a:ext cx="12190413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67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5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21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15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624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45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10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06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785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98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 smtClean="0"/>
              <a:t>4/10/2025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941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ltGray">
          <a:xfrm>
            <a:off x="1460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1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74520" indent="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None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1981201"/>
          </a:xfrm>
        </p:spPr>
        <p:txBody>
          <a:bodyPr/>
          <a:lstStyle/>
          <a:p>
            <a:r>
              <a:rPr lang="en-US" sz="4400" cap="none" spc="0" dirty="0">
                <a:latin typeface="Arial" panose="020B0604020202020204" pitchFamily="34" charset="0"/>
                <a:cs typeface="Arial" panose="020B0604020202020204" pitchFamily="34" charset="0"/>
              </a:rPr>
              <a:t>Milestone 3- BBC News Classification Analysis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903412" y="4876800"/>
            <a:ext cx="7848600" cy="1524000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Sreenivasulu Somu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Bellevue University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DSC680-T301 Applied Data Science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Amirfarrokh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Iranitalab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F56030DE-EC66-DC93-634E-D65A36EC6F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8708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822">
        <p:fade/>
      </p:transition>
    </mc:Choice>
    <mc:Fallback>
      <p:transition spd="med" advTm="108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BCAD809-C43F-1019-5B3C-64EF79B4C9C0}"/>
              </a:ext>
            </a:extLst>
          </p:cNvPr>
          <p:cNvSpPr txBox="1"/>
          <p:nvPr/>
        </p:nvSpPr>
        <p:spPr>
          <a:xfrm>
            <a:off x="2784497" y="2644375"/>
            <a:ext cx="6478113" cy="15692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597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US" sz="9597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80A5541-7C56-097D-E49B-CC2E6620D3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77473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193">
        <p:fade/>
      </p:transition>
    </mc:Choice>
    <mc:Fallback>
      <p:transition spd="med" advTm="31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0">
              <a:schemeClr val="bg1"/>
            </a:gs>
            <a:gs pos="42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Business </a:t>
            </a:r>
            <a:r>
              <a:rPr lang="en-US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problem</a:t>
            </a:r>
            <a:endParaRPr lang="en-US" sz="40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217614" y="1828800"/>
            <a:ext cx="4609422" cy="434340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goal is to predict BBC news articles (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News_length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 into categories such as business, politics, sport, entertainment, and tech using Regression analysis.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Predict article length by category improves resource planning, content strategy, and platform optimization for better user experience and efficiency</a:t>
            </a:r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18F0F24-88CC-0D09-8785-F876B1562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865" y="690063"/>
            <a:ext cx="3873641" cy="2178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enerated image">
            <a:extLst>
              <a:ext uri="{FF2B5EF4-FFF2-40B4-BE49-F238E27FC236}">
                <a16:creationId xmlns:a16="http://schemas.microsoft.com/office/drawing/2014/main" id="{FCBCB38F-D68A-1622-0407-9AE9936B3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780" y="2966936"/>
            <a:ext cx="4609422" cy="3072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8471D5F-7CB5-B156-3810-C5914FDA23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46953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3186">
        <p:fade/>
      </p:transition>
    </mc:Choice>
    <mc:Fallback>
      <p:transition spd="med" advTm="331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98981AE-8D97-3E0D-0F11-EAF0DA7D7A0C}"/>
              </a:ext>
            </a:extLst>
          </p:cNvPr>
          <p:cNvSpPr txBox="1"/>
          <p:nvPr/>
        </p:nvSpPr>
        <p:spPr>
          <a:xfrm>
            <a:off x="1217614" y="1828800"/>
            <a:ext cx="883919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ArticleId</a:t>
            </a:r>
            <a:r>
              <a:rPr lang="en-US" sz="2800" dirty="0"/>
              <a:t>: Unique identifier for each article.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Text: Full text of the article.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Category: The label indicating the type of news (e.g., business, politics).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News_length</a:t>
            </a:r>
            <a:r>
              <a:rPr lang="en-US" sz="2800" dirty="0"/>
              <a:t>: Number of characters in the article.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Text_parsed</a:t>
            </a:r>
            <a:r>
              <a:rPr lang="en-US" sz="2800" dirty="0"/>
              <a:t>: Preprocessed version of the article text.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Category_target</a:t>
            </a:r>
            <a:r>
              <a:rPr lang="en-US" sz="2800" dirty="0"/>
              <a:t>: Numerical encoding of the category (e.g., business = 0).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55612" y="457200"/>
            <a:ext cx="9753600" cy="7620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marR="0">
              <a:spcAft>
                <a:spcPts val="800"/>
              </a:spcAft>
            </a:pPr>
            <a:r>
              <a:rPr lang="en-US" b="1" dirty="0">
                <a:effectLst/>
              </a:rPr>
              <a:t>Dataset explanation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59233E1-F1A0-7DC2-B5DB-98AED4E1F5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92260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9832">
        <p:fade/>
      </p:transition>
    </mc:Choice>
    <mc:Fallback>
      <p:transition spd="med" advTm="398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1A095B-F7F7-5ABC-20CC-0313025F9A0B}"/>
              </a:ext>
            </a:extLst>
          </p:cNvPr>
          <p:cNvSpPr txBox="1"/>
          <p:nvPr/>
        </p:nvSpPr>
        <p:spPr>
          <a:xfrm>
            <a:off x="836612" y="1828800"/>
            <a:ext cx="1002715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• Logistic Regression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• Naive Bayes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• Random Forest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Text was vectorized using TF-IDF and split into training/testing sets.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BE3B79C3-3933-99B5-2904-43A6485E210C}"/>
              </a:ext>
            </a:extLst>
          </p:cNvPr>
          <p:cNvSpPr txBox="1">
            <a:spLocks/>
          </p:cNvSpPr>
          <p:nvPr/>
        </p:nvSpPr>
        <p:spPr>
          <a:xfrm>
            <a:off x="455612" y="457200"/>
            <a:ext cx="9753600" cy="7620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800"/>
              </a:spcAft>
            </a:pPr>
            <a:r>
              <a:rPr lang="en-US" sz="4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Regression Models Used</a:t>
            </a:r>
            <a:endParaRPr lang="en-US" b="1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5575BC1-047D-EB73-AD28-7E701AACCD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62763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960">
        <p:fade/>
      </p:transition>
    </mc:Choice>
    <mc:Fallback>
      <p:transition spd="med" advTm="259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16002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marR="0">
              <a:spcAft>
                <a:spcPts val="800"/>
              </a:spcAft>
            </a:pPr>
            <a:r>
              <a:rPr lang="en-US" b="1" dirty="0">
                <a:effectLst/>
              </a:rPr>
              <a:t>Model Evaluation</a:t>
            </a:r>
          </a:p>
        </p:txBody>
      </p:sp>
      <p:pic>
        <p:nvPicPr>
          <p:cNvPr id="2" name="Picture 2" descr="No description has been provided for this image">
            <a:extLst>
              <a:ext uri="{FF2B5EF4-FFF2-40B4-BE49-F238E27FC236}">
                <a16:creationId xmlns:a16="http://schemas.microsoft.com/office/drawing/2014/main" id="{BAB799D9-C57C-8A28-8430-9F8450ABC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00431" y="381000"/>
            <a:ext cx="4612105" cy="35052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8225C79-C5E3-AD0F-DE8D-3E0EAC189C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4212" y="2819400"/>
            <a:ext cx="4191000" cy="3352800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Random Forest has the highest accuracy at 97.32%, and its effectiveness in handling complex datasets and making precise predictions.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Logistic Regression achieved an accuracy of 96.31% with strong predictive performance in classifying data effectively and reliably.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XGBoost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reached an accuracy of 95.97%, offering competitive results with robust performance, though marginally behind Random Forest in precision.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Naive Bayes achieved 95.64%, showing solid results but slightly lower precision compared to other models tested.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9CA58B6-0C07-344B-5010-C9F17E39E7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7259968"/>
              </p:ext>
            </p:extLst>
          </p:nvPr>
        </p:nvGraphicFramePr>
        <p:xfrm>
          <a:off x="6115684" y="4343400"/>
          <a:ext cx="5181600" cy="2255520"/>
        </p:xfrm>
        <a:graphic>
          <a:graphicData uri="http://schemas.openxmlformats.org/drawingml/2006/table">
            <a:tbl>
              <a:tblPr/>
              <a:tblGrid>
                <a:gridCol w="2590800">
                  <a:extLst>
                    <a:ext uri="{9D8B030D-6E8A-4147-A177-3AD203B41FA5}">
                      <a16:colId xmlns:a16="http://schemas.microsoft.com/office/drawing/2014/main" val="3221466208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788179720"/>
                    </a:ext>
                  </a:extLst>
                </a:gridCol>
              </a:tblGrid>
              <a:tr h="480684">
                <a:tc>
                  <a:txBody>
                    <a:bodyPr/>
                    <a:lstStyle/>
                    <a:p>
                      <a:pPr algn="ctr" fontAlgn="t" latinLnBrk="0"/>
                      <a:r>
                        <a:rPr lang="en-US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</a:t>
                      </a:r>
                    </a:p>
                  </a:txBody>
                  <a:tcPr marL="60960" marR="60960" marT="60960" marB="60960">
                    <a:lnL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05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 latinLnBrk="0"/>
                      <a:r>
                        <a:rPr lang="en-US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Accuracy</a:t>
                      </a:r>
                    </a:p>
                  </a:txBody>
                  <a:tcPr marL="60960" marR="60960" marT="60960" marB="60960">
                    <a:lnL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05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4196487"/>
                  </a:ext>
                </a:extLst>
              </a:tr>
              <a:tr h="443709"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b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  <a:endParaRPr lang="en-US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0960" marR="60960" anchor="ctr">
                    <a:lnL w="12700" cap="flat" cmpd="sng" algn="ctr">
                      <a:solidFill>
                        <a:srgbClr val="D05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05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05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046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97.32%</a:t>
                      </a:r>
                    </a:p>
                  </a:txBody>
                  <a:tcPr marL="60960" marR="60960" anchor="ctr">
                    <a:lnL w="12700" cap="flat" cmpd="sng" algn="ctr">
                      <a:solidFill>
                        <a:srgbClr val="D05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05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05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046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73579"/>
                  </a:ext>
                </a:extLst>
              </a:tr>
              <a:tr h="443709"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Logistic Regression</a:t>
                      </a:r>
                    </a:p>
                  </a:txBody>
                  <a:tcPr marL="60960" marR="60960" anchor="ctr">
                    <a:lnL w="12700" cap="flat" cmpd="sng" algn="ctr">
                      <a:solidFill>
                        <a:srgbClr val="9046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046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046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04B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96.31%</a:t>
                      </a:r>
                    </a:p>
                  </a:txBody>
                  <a:tcPr marL="60960" marR="60960" anchor="ctr">
                    <a:lnL w="12700" cap="flat" cmpd="sng" algn="ctr">
                      <a:solidFill>
                        <a:srgbClr val="9046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046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046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04B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6554237"/>
                  </a:ext>
                </a:extLst>
              </a:tr>
              <a:tr h="443709"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XGBoost</a:t>
                      </a:r>
                    </a:p>
                  </a:txBody>
                  <a:tcPr marL="60960" marR="60960" anchor="ctr">
                    <a:lnL w="12700" cap="flat" cmpd="sng" algn="ctr">
                      <a:solidFill>
                        <a:srgbClr val="D04B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04B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04B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04C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95.97%</a:t>
                      </a:r>
                    </a:p>
                  </a:txBody>
                  <a:tcPr marL="60960" marR="60960" anchor="ctr">
                    <a:lnL w="12700" cap="flat" cmpd="sng" algn="ctr">
                      <a:solidFill>
                        <a:srgbClr val="D04B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04B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04B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04C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7443272"/>
                  </a:ext>
                </a:extLst>
              </a:tr>
              <a:tr h="443709"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Naive Bayes</a:t>
                      </a:r>
                    </a:p>
                  </a:txBody>
                  <a:tcPr marL="60960" marR="60960" anchor="ctr">
                    <a:lnL w="12700" cap="flat" cmpd="sng" algn="ctr">
                      <a:solidFill>
                        <a:srgbClr val="D04C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04C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04C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04C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95.64%</a:t>
                      </a:r>
                    </a:p>
                  </a:txBody>
                  <a:tcPr marL="60960" marR="60960" anchor="ctr">
                    <a:lnL w="12700" cap="flat" cmpd="sng" algn="ctr">
                      <a:solidFill>
                        <a:srgbClr val="D04C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04C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04C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04C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1899436"/>
                  </a:ext>
                </a:extLst>
              </a:tr>
            </a:tbl>
          </a:graphicData>
        </a:graphic>
      </p:graphicFrame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8820FBA4-4665-B559-B51C-A725F51C9A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03064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9250">
        <p:fade/>
      </p:transition>
    </mc:Choice>
    <mc:Fallback>
      <p:transition spd="med" advTm="692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5585EAC-1EA8-0945-0672-67EDE12E4E00}"/>
              </a:ext>
            </a:extLst>
          </p:cNvPr>
          <p:cNvSpPr txBox="1"/>
          <p:nvPr/>
        </p:nvSpPr>
        <p:spPr>
          <a:xfrm>
            <a:off x="721098" y="1643543"/>
            <a:ext cx="1002715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Random Forest is recommended for its strong accuracy and ability to handle imbalance.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It provides robust and reliable categorization suitable for real-time deployment.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Random Forest provides better consistency and minimizes misclassifications, that can be important for content personalization.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9B85350B-2A94-18CC-8919-60AFE2154CD3}"/>
              </a:ext>
            </a:extLst>
          </p:cNvPr>
          <p:cNvSpPr txBox="1">
            <a:spLocks/>
          </p:cNvSpPr>
          <p:nvPr/>
        </p:nvSpPr>
        <p:spPr>
          <a:xfrm>
            <a:off x="455612" y="457200"/>
            <a:ext cx="9753600" cy="7620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800"/>
              </a:spcAft>
            </a:pPr>
            <a:r>
              <a:rPr lang="en-US" sz="4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Conclusion</a:t>
            </a:r>
            <a:endParaRPr lang="en-US" b="1" dirty="0"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BC0A9F31-33AD-A32C-3EA5-D2115356B6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97097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6801">
        <p:fade/>
      </p:transition>
    </mc:Choice>
    <mc:Fallback>
      <p:transition spd="med" advTm="368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9B85350B-2A94-18CC-8919-60AFE2154CD3}"/>
              </a:ext>
            </a:extLst>
          </p:cNvPr>
          <p:cNvSpPr txBox="1">
            <a:spLocks/>
          </p:cNvSpPr>
          <p:nvPr/>
        </p:nvSpPr>
        <p:spPr>
          <a:xfrm>
            <a:off x="455612" y="457200"/>
            <a:ext cx="9753600" cy="7620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Ethical Assessment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8C42BB-A5AE-7E0B-CB92-25030FDCB765}"/>
              </a:ext>
            </a:extLst>
          </p:cNvPr>
          <p:cNvSpPr txBox="1"/>
          <p:nvPr/>
        </p:nvSpPr>
        <p:spPr>
          <a:xfrm>
            <a:off x="721098" y="1643543"/>
            <a:ext cx="1002715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Avoid bias in classification due to imbalanced datasets.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Ensure transparency in model predictions to maintain trustworthiness.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Protect user privacy by anonymizing sensitive information during data processing.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E8AA1C3-FBCF-8150-1C32-FD855A3957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73448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362">
        <p:fade/>
      </p:transition>
    </mc:Choice>
    <mc:Fallback>
      <p:transition spd="med" advTm="243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9B85350B-2A94-18CC-8919-60AFE2154CD3}"/>
              </a:ext>
            </a:extLst>
          </p:cNvPr>
          <p:cNvSpPr txBox="1">
            <a:spLocks/>
          </p:cNvSpPr>
          <p:nvPr/>
        </p:nvSpPr>
        <p:spPr>
          <a:xfrm>
            <a:off x="455612" y="457200"/>
            <a:ext cx="9753600" cy="7620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Questions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0F9421-EE35-9215-14A0-D69674EC99E0}"/>
              </a:ext>
            </a:extLst>
          </p:cNvPr>
          <p:cNvSpPr txBox="1"/>
          <p:nvPr/>
        </p:nvSpPr>
        <p:spPr>
          <a:xfrm>
            <a:off x="630143" y="1676400"/>
            <a:ext cx="9404537" cy="45250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1. What is the main goal of this project?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2. Why is article classification important for BBC News?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3. What kind of data was used for this analysis?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4. How were the articles prepared before feeding into the models?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5. What models were used, and which one performed the best?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6. Why did Naive Bayes perform slightly worse than other models?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7. How does the imbalance in category frequency affect the results?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8. Could the same article belong to more than one category?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9. How can this system be used in real-time news classification?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10. What ethical concerns did you consider?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367C514-2F36-C674-B0F5-CAA4E5A9D8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9300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73383">
        <p:fade/>
      </p:transition>
    </mc:Choice>
    <mc:Fallback>
      <p:transition spd="med" advTm="2733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9B85350B-2A94-18CC-8919-60AFE2154CD3}"/>
              </a:ext>
            </a:extLst>
          </p:cNvPr>
          <p:cNvSpPr txBox="1">
            <a:spLocks/>
          </p:cNvSpPr>
          <p:nvPr/>
        </p:nvSpPr>
        <p:spPr>
          <a:xfrm>
            <a:off x="455612" y="457200"/>
            <a:ext cx="9753600" cy="76200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Assumptions &amp; Limitations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0F9421-EE35-9215-14A0-D69674EC99E0}"/>
              </a:ext>
            </a:extLst>
          </p:cNvPr>
          <p:cNvSpPr txBox="1"/>
          <p:nvPr/>
        </p:nvSpPr>
        <p:spPr>
          <a:xfrm>
            <a:off x="630143" y="1676400"/>
            <a:ext cx="9404537" cy="3509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Assumptions:</a:t>
            </a:r>
          </a:p>
          <a:p>
            <a:pPr marL="342900" marR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Text preprocessing (stemming, stop word removal) adequately captures semantic meaning.</a:t>
            </a:r>
          </a:p>
          <a:p>
            <a:pPr marL="342900" marR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TF-IDF effectively represents textual features.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Limitations:</a:t>
            </a:r>
          </a:p>
          <a:p>
            <a:pPr marL="342900" marR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Class imbalance may bias predictions toward majority categories.</a:t>
            </a:r>
          </a:p>
          <a:p>
            <a:pPr marL="342900" marR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Limited to 5 categories; may not generalize to new topics.</a:t>
            </a:r>
          </a:p>
          <a:p>
            <a:pPr marL="342900" marR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Random Forest’s "black-box" nature reduces interpretability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FC1D3B7-B606-13BE-B713-F4AD28901E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92213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3774">
        <p:fade/>
      </p:transition>
    </mc:Choice>
    <mc:Fallback>
      <p:transition spd="med" advTm="437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orld country report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/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none" rtlCol="0">
        <a:spAutoFit/>
      </a:bodyPr>
      <a:lstStyle>
        <a:defPPr>
          <a:lnSpc>
            <a:spcPct val="90000"/>
          </a:lnSpc>
          <a:defRPr sz="2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World country report presentation.potx" id="{FF082492-D6CE-444E-B3E8-FB131EDFAC53}" vid="{71BD5CC8-96B3-46A6-8835-37741E89658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World country report presentation</Template>
  <TotalTime>58</TotalTime>
  <Words>590</Words>
  <Application>Microsoft Office PowerPoint</Application>
  <PresentationFormat>Custom</PresentationFormat>
  <Paragraphs>82</Paragraphs>
  <Slides>10</Slides>
  <Notes>9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Century Gothic</vt:lpstr>
      <vt:lpstr>Roboto</vt:lpstr>
      <vt:lpstr>Symbol</vt:lpstr>
      <vt:lpstr>Times New Roman</vt:lpstr>
      <vt:lpstr>World country report presentation</vt:lpstr>
      <vt:lpstr>Milestone 3- BBC News Classification Analysis</vt:lpstr>
      <vt:lpstr>Business problem</vt:lpstr>
      <vt:lpstr>Dataset explanation</vt:lpstr>
      <vt:lpstr>PowerPoint Presentation</vt:lpstr>
      <vt:lpstr>Model Evaluation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3- BBC News Classification Analysis</dc:title>
  <dc:creator>sreeni</dc:creator>
  <cp:lastModifiedBy>sreeni</cp:lastModifiedBy>
  <cp:revision>20</cp:revision>
  <dcterms:created xsi:type="dcterms:W3CDTF">2025-04-10T03:42:24Z</dcterms:created>
  <dcterms:modified xsi:type="dcterms:W3CDTF">2025-04-10T04:43:35Z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74068500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